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309" r:id="rId5"/>
    <p:sldId id="282" r:id="rId6"/>
    <p:sldId id="310" r:id="rId7"/>
    <p:sldId id="259" r:id="rId8"/>
    <p:sldId id="303" r:id="rId9"/>
    <p:sldId id="318" r:id="rId10"/>
    <p:sldId id="306" r:id="rId11"/>
    <p:sldId id="260" r:id="rId12"/>
    <p:sldId id="283" r:id="rId13"/>
    <p:sldId id="311" r:id="rId14"/>
    <p:sldId id="299" r:id="rId15"/>
    <p:sldId id="307" r:id="rId16"/>
    <p:sldId id="317" r:id="rId17"/>
    <p:sldId id="261" r:id="rId18"/>
    <p:sldId id="313" r:id="rId19"/>
    <p:sldId id="262" r:id="rId20"/>
    <p:sldId id="285" r:id="rId21"/>
    <p:sldId id="286" r:id="rId22"/>
    <p:sldId id="275" r:id="rId23"/>
    <p:sldId id="327" r:id="rId24"/>
    <p:sldId id="328" r:id="rId25"/>
    <p:sldId id="329" r:id="rId26"/>
    <p:sldId id="316" r:id="rId27"/>
    <p:sldId id="264" r:id="rId28"/>
    <p:sldId id="288" r:id="rId29"/>
    <p:sldId id="336" r:id="rId30"/>
    <p:sldId id="337" r:id="rId31"/>
    <p:sldId id="308" r:id="rId32"/>
    <p:sldId id="265" r:id="rId33"/>
    <p:sldId id="266" r:id="rId34"/>
    <p:sldId id="338" r:id="rId35"/>
    <p:sldId id="333" r:id="rId36"/>
    <p:sldId id="319" r:id="rId37"/>
    <p:sldId id="320" r:id="rId38"/>
    <p:sldId id="339" r:id="rId39"/>
    <p:sldId id="321" r:id="rId40"/>
    <p:sldId id="330" r:id="rId41"/>
    <p:sldId id="323" r:id="rId42"/>
    <p:sldId id="331" r:id="rId43"/>
    <p:sldId id="332" r:id="rId44"/>
    <p:sldId id="324" r:id="rId45"/>
    <p:sldId id="334" r:id="rId46"/>
    <p:sldId id="335" r:id="rId47"/>
    <p:sldId id="322" r:id="rId48"/>
    <p:sldId id="326" r:id="rId49"/>
    <p:sldId id="340" r:id="rId5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0152-F110-4CC3-8E88-76B40234230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D1F6-AFEE-4081-A5BA-1AA8D31D8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5013683-977C-4560-95D8-43ECA9A9760D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281680C-7DFE-4D4B-958B-964820AD6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an alternative you can also let the students work “breadth first” rather than “depth first” and let them make the</a:t>
            </a:r>
            <a:r>
              <a:rPr lang="en-US" baseline="0" dirty="0" smtClean="0"/>
              <a:t> jumps toward all three corners with every seed (and let the seed multiply at each step).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other </a:t>
            </a:r>
            <a:r>
              <a:rPr lang="en-US" dirty="0" err="1" smtClean="0"/>
              <a:t>colours</a:t>
            </a:r>
            <a:r>
              <a:rPr lang="en-US" dirty="0" smtClean="0"/>
              <a:t> informally</a:t>
            </a:r>
            <a:r>
              <a:rPr lang="en-US" baseline="0" dirty="0" smtClean="0"/>
              <a:t> with the class and get to a conclusion that gives the first approximation to the </a:t>
            </a:r>
            <a:r>
              <a:rPr lang="en-US" baseline="0" dirty="0" err="1" smtClean="0"/>
              <a:t>Sierpinski</a:t>
            </a:r>
            <a:r>
              <a:rPr lang="en-US" baseline="0" dirty="0" smtClean="0"/>
              <a:t>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what this means play the chaos game on the computer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1680C-7DFE-4D4B-958B-964820AD6AC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F8B0-975A-4B0F-B945-C24A551A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F9DB-E39B-4297-8F18-36EE181A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6450-D304-4E44-929F-D1B520384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1F6153-34B5-4419-B3C1-0B453F346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8E437B-A733-4BD7-832E-E6970E086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888BBD-C764-48A2-B949-E8D96A918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336E04-42D4-4188-BC4F-09506D546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81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A2CEF8-0C1C-411C-AE0B-E9AC38452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6CE-23CB-4E07-9EA1-2AD33942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68A6-76C2-4480-AF7B-BC3E91F36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4F58-BD0F-4A94-87DC-1403C27E4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77A0-D9F4-40CF-B851-FB84E48F4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CD0-88E7-4F1B-BB9F-3BCD3D5ED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FC70-BE9C-490D-9DBB-1A326FCA0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5642-EABE-4477-BFAA-E83F9D33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286F5-FBCC-461E-9DF6-A1ECE2A3C0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913B4B-A8D9-4B2E-BAAC-FAE413445D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bu.edu/DYSYS/applets/chaos-gam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th.bu.edu/DYSYS/applets/fractalin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Fractals and Self-Similarity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Play the Chaos Game </a:t>
            </a:r>
            <a:endParaRPr lang="en-US" dirty="0" smtClean="0"/>
          </a:p>
          <a:p>
            <a:r>
              <a:rPr lang="en-US" dirty="0" smtClean="0"/>
              <a:t>Learn to Create </a:t>
            </a:r>
            <a:r>
              <a:rPr lang="en-US" dirty="0"/>
              <a:t>Your Own Fractals</a:t>
            </a:r>
          </a:p>
        </p:txBody>
      </p:sp>
      <p:pic>
        <p:nvPicPr>
          <p:cNvPr id="4" name="Picture 3" descr="MathCircle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724400"/>
            <a:ext cx="6191250" cy="1905000"/>
          </a:xfrm>
          <a:prstGeom prst="rect">
            <a:avLst/>
          </a:prstGeom>
        </p:spPr>
      </p:pic>
      <p:pic>
        <p:nvPicPr>
          <p:cNvPr id="5" name="Picture 4" descr="E-2Col-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5668" y="5943600"/>
            <a:ext cx="1812498" cy="689369"/>
          </a:xfrm>
          <a:prstGeom prst="rect">
            <a:avLst/>
          </a:prstGeom>
        </p:spPr>
      </p:pic>
      <p:pic>
        <p:nvPicPr>
          <p:cNvPr id="6" name="Picture 5" descr="DalhousieTwoColou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5943600"/>
            <a:ext cx="191620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err="1" smtClean="0"/>
              <a:t>Congruences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j-lt"/>
              </a:rPr>
              <a:t>Definition: </a:t>
            </a:r>
            <a:r>
              <a:rPr lang="en-US" dirty="0" smtClean="0">
                <a:latin typeface="+mj-lt"/>
              </a:rPr>
              <a:t>A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congruence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only moves an object, it doesn’t change lengths or angles. The shape remains exactly the same.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+mj-lt"/>
              </a:rPr>
              <a:t>Examples: </a:t>
            </a:r>
            <a:r>
              <a:rPr lang="en-US" dirty="0" smtClean="0">
                <a:latin typeface="+mj-lt"/>
              </a:rPr>
              <a:t>for each of the following operations decide whether it is a congruence or not.</a:t>
            </a:r>
          </a:p>
          <a:p>
            <a:pPr lvl="1"/>
            <a:r>
              <a:rPr lang="en-US" sz="2600" b="1" dirty="0" smtClean="0">
                <a:solidFill>
                  <a:srgbClr val="7030A0"/>
                </a:solidFill>
                <a:latin typeface="+mj-lt"/>
              </a:rPr>
              <a:t>[Clicker Question] </a:t>
            </a:r>
            <a:r>
              <a:rPr lang="en-US" sz="2600" dirty="0" smtClean="0">
                <a:latin typeface="+mj-lt"/>
              </a:rPr>
              <a:t>a translation 	</a:t>
            </a:r>
            <a:r>
              <a:rPr lang="en-US" sz="2600" b="1" dirty="0" smtClean="0">
                <a:solidFill>
                  <a:schemeClr val="accent1"/>
                </a:solidFill>
                <a:latin typeface="+mj-lt"/>
              </a:rPr>
              <a:t>A = Yes, B = No</a:t>
            </a:r>
            <a:endParaRPr lang="en-US" sz="2600" dirty="0" smtClean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en-US" sz="2600" b="1" dirty="0" smtClean="0">
                <a:solidFill>
                  <a:srgbClr val="7030A0"/>
                </a:solidFill>
                <a:latin typeface="+mj-lt"/>
              </a:rPr>
              <a:t>[Clicker Question] </a:t>
            </a:r>
            <a:r>
              <a:rPr lang="en-US" sz="2600" dirty="0" smtClean="0">
                <a:latin typeface="+mj-lt"/>
              </a:rPr>
              <a:t>a 60 degree rotation</a:t>
            </a:r>
          </a:p>
          <a:p>
            <a:pPr lvl="1"/>
            <a:r>
              <a:rPr lang="en-US" sz="2600" b="1" dirty="0" smtClean="0">
                <a:solidFill>
                  <a:srgbClr val="7030A0"/>
                </a:solidFill>
                <a:latin typeface="+mj-lt"/>
              </a:rPr>
              <a:t>[Clicker Question] </a:t>
            </a:r>
            <a:r>
              <a:rPr lang="en-US" sz="2600" dirty="0" smtClean="0">
                <a:latin typeface="+mj-lt"/>
              </a:rPr>
              <a:t>a scaling (dilatation) by a factor 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ila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0"/>
            <a:ext cx="4023360" cy="25146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382000" cy="4191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similarity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moves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 object and rescales it.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Similarities change lengths, but they don’t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change angles or proportions.</a:t>
            </a:r>
          </a:p>
        </p:txBody>
      </p:sp>
      <p:pic>
        <p:nvPicPr>
          <p:cNvPr id="5" name="Picture 4" descr="garfield-10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495800"/>
            <a:ext cx="2895600" cy="2171700"/>
          </a:xfrm>
          <a:prstGeom prst="rect">
            <a:avLst/>
          </a:prstGeom>
        </p:spPr>
      </p:pic>
      <p:pic>
        <p:nvPicPr>
          <p:cNvPr id="7" name="Picture 6" descr="garfield-10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733800"/>
            <a:ext cx="1727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la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362200"/>
            <a:ext cx="6096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Examples of Similarities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95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Dilatation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 scale (expand or contract) by a constant factor with respect to a chosen center point.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Every dilatation has a unique center point that is kept fixed.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Examples of Similarities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Roto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-dilatation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scale and rotate.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sz="28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Every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roto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-dilatation has a (unique) center point that is fixed.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733800"/>
            <a:ext cx="2590800" cy="1943100"/>
          </a:xfrm>
          <a:prstGeom prst="rect">
            <a:avLst/>
          </a:prstGeom>
        </p:spPr>
      </p:pic>
      <p:pic>
        <p:nvPicPr>
          <p:cNvPr id="6" name="Picture 5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14800" y="2514600"/>
            <a:ext cx="1828800" cy="1371600"/>
          </a:xfrm>
          <a:prstGeom prst="rect">
            <a:avLst/>
          </a:prstGeom>
        </p:spPr>
      </p:pic>
      <p:pic>
        <p:nvPicPr>
          <p:cNvPr id="7" name="Picture 6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971800" y="2057400"/>
            <a:ext cx="1229224" cy="921918"/>
          </a:xfrm>
          <a:prstGeom prst="rect">
            <a:avLst/>
          </a:prstGeom>
        </p:spPr>
      </p:pic>
      <p:pic>
        <p:nvPicPr>
          <p:cNvPr id="8" name="Picture 7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78894" y="2778906"/>
            <a:ext cx="895245" cy="671434"/>
          </a:xfrm>
          <a:prstGeom prst="rect">
            <a:avLst/>
          </a:prstGeom>
        </p:spPr>
      </p:pic>
      <p:pic>
        <p:nvPicPr>
          <p:cNvPr id="9" name="Picture 8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00400"/>
            <a:ext cx="645306" cy="48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Rotodilatations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We can describe each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roto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-dilation by giving the following information: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Its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center fixed point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Its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scaling factor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Its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rotation angle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Similarity?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Is this an example of a similarity?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A = Yes, B = No</a:t>
            </a:r>
            <a:endParaRPr lang="en-US" sz="2800" b="1" dirty="0" smtClean="0">
              <a:latin typeface="+mj-lt"/>
            </a:endParaRPr>
          </a:p>
          <a:p>
            <a:pPr lvl="1"/>
            <a:r>
              <a:rPr lang="en-US" sz="2800" dirty="0" smtClean="0">
                <a:latin typeface="+mj-lt"/>
              </a:rPr>
              <a:t>Scale only in one direction: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one-dir-sca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3022600"/>
            <a:ext cx="635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ne-dir-scaling-withang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797" y="3124200"/>
            <a:ext cx="7239001" cy="2895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j-lt"/>
                <a:cs typeface="+mn-cs"/>
              </a:rPr>
              <a:t>Scaling in one direction does not preserve the angles.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ilarity-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493" y="2057400"/>
            <a:ext cx="4023213" cy="43434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Similarities and Points</a:t>
            </a:r>
            <a:endParaRPr lang="en-US" sz="4000" dirty="0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1981200"/>
            <a:ext cx="38862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You can perform similarities on whole objects, but also on individual points.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46125" y="990600"/>
            <a:ext cx="7407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Similarities and the </a:t>
            </a:r>
            <a:r>
              <a:rPr lang="en-US" dirty="0" err="1" smtClean="0"/>
              <a:t>Sierpinski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86000"/>
            <a:ext cx="4800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What are the similarities you used to find the seed points in the chaos game for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Sierpinski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triangle?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381500"/>
            <a:ext cx="7772400" cy="22479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A:</a:t>
            </a:r>
            <a:r>
              <a:rPr lang="en-US" dirty="0" smtClean="0">
                <a:latin typeface="+mj-lt"/>
              </a:rPr>
              <a:t> three dilatations with each a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	</a:t>
            </a:r>
            <a:r>
              <a:rPr lang="en-US" dirty="0" smtClean="0">
                <a:latin typeface="+mj-lt"/>
              </a:rPr>
              <a:t>factor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 ½</a:t>
            </a:r>
            <a:r>
              <a:rPr lang="en-US" dirty="0" smtClean="0">
                <a:latin typeface="+mj-lt"/>
              </a:rPr>
              <a:t>, with the centers at the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corners of the triangle.</a:t>
            </a: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B: </a:t>
            </a:r>
            <a:r>
              <a:rPr lang="en-US" dirty="0" smtClean="0">
                <a:latin typeface="+mj-lt"/>
              </a:rPr>
              <a:t>three </a:t>
            </a:r>
            <a:r>
              <a:rPr lang="en-US" dirty="0" err="1" smtClean="0">
                <a:latin typeface="+mj-lt"/>
              </a:rPr>
              <a:t>roto</a:t>
            </a:r>
            <a:r>
              <a:rPr lang="en-US" dirty="0" smtClean="0">
                <a:latin typeface="+mj-lt"/>
              </a:rPr>
              <a:t>-dilatations with the center in the middle.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C: </a:t>
            </a:r>
            <a:r>
              <a:rPr lang="en-US" dirty="0" smtClean="0">
                <a:latin typeface="+mj-lt"/>
              </a:rPr>
              <a:t>something else.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Picture 7" descr="Sierpinski-redbluebl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90436" y="2514600"/>
            <a:ext cx="2691563" cy="2674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/>
              <a:t>Self-similar Shapes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848600" cy="2895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 figure is called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self-similar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if you can divide it into smaller parts which are similar to the whole figure.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Examples:</a:t>
            </a: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 figures below are divided into four parts that are similar to the whole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6" name="Picture 4" descr="s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4572000"/>
            <a:ext cx="2590800" cy="1943100"/>
          </a:xfrm>
        </p:spPr>
      </p:pic>
      <p:pic>
        <p:nvPicPr>
          <p:cNvPr id="18438" name="Picture 6" descr="s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4495800"/>
            <a:ext cx="2590800" cy="194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Jumping Seeds</a:t>
            </a:r>
          </a:p>
        </p:txBody>
      </p:sp>
      <p:pic>
        <p:nvPicPr>
          <p:cNvPr id="6155" name="Picture 11" descr="triangle-grid-withnamedcorn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231334"/>
            <a:ext cx="4065953" cy="3474266"/>
          </a:xfrm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71600"/>
            <a:ext cx="8610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Start: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Choose a corner of the triangle. This is your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first seed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Jump: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Choose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corner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(that is not your seed).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Draw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 dot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half way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between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your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seed and the corner you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have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chosen.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Colour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new dot in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colour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of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corner you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had chosen.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Repeat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Jump</a:t>
            </a:r>
            <a:r>
              <a:rPr lang="en-US" dirty="0">
                <a:latin typeface="Calibri" pitchFamily="34" charset="0"/>
                <a:cs typeface="Calibri" pitchFamily="34" charset="0"/>
              </a:rPr>
              <a:t>-step with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dot you just created as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your seed (choosing a new corner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to jump toward for each step) .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Some Self-similar Objects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Some self-similar objects are quite familiar to us.</a:t>
            </a:r>
          </a:p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Triangles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are self-similar:</a:t>
            </a:r>
          </a:p>
          <a:p>
            <a:endParaRPr lang="en-US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Rectangles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are self-similar: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ectang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114925"/>
            <a:ext cx="4145833" cy="981075"/>
          </a:xfrm>
          <a:prstGeom prst="rect">
            <a:avLst/>
          </a:prstGeom>
        </p:spPr>
      </p:pic>
      <p:pic>
        <p:nvPicPr>
          <p:cNvPr id="6" name="Picture 5" descr="self-similar-tri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3900" y="3187700"/>
            <a:ext cx="3594100" cy="130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Strange Self-similar Objects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Some self-similar objects are very complex.</a:t>
            </a:r>
          </a:p>
        </p:txBody>
      </p:sp>
      <p:pic>
        <p:nvPicPr>
          <p:cNvPr id="6" name="Content Placeholder 5" descr="Harter-Heighways_dragon_curve_(IFS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667000"/>
            <a:ext cx="2381250" cy="2381250"/>
          </a:xfrm>
        </p:spPr>
      </p:pic>
      <p:pic>
        <p:nvPicPr>
          <p:cNvPr id="9" name="Picture 8" descr="Sierpinski-carpe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267200"/>
            <a:ext cx="2362200" cy="2362200"/>
          </a:xfrm>
          <a:prstGeom prst="rect">
            <a:avLst/>
          </a:prstGeom>
        </p:spPr>
      </p:pic>
      <p:pic>
        <p:nvPicPr>
          <p:cNvPr id="10" name="Picture 9" descr="Sierpinski-h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191000"/>
            <a:ext cx="2393950" cy="239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Features of Self-similar Objects</a:t>
            </a:r>
            <a:endParaRPr lang="en-US" dirty="0"/>
          </a:p>
        </p:txBody>
      </p:sp>
      <p:pic>
        <p:nvPicPr>
          <p:cNvPr id="45066" name="Picture 10" descr="sierp-self-si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79663"/>
            <a:ext cx="3962400" cy="3576637"/>
          </a:xfrm>
        </p:spPr>
      </p:pic>
      <p:sp>
        <p:nvSpPr>
          <p:cNvPr id="4506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86200" cy="39624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Self-similar objects have the feature that they look the same at every level of magnification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Objects that have the same amount of complexity no matter how far you zoom in on them are called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fractals.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Variations on the Triangle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910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We used three similarities as before, but two of them are now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-dilatations. Can you guess what the similarities are in each case?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A: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use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-dilatation for black and red, but not for blue;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-dilatation for black and blue, but not for red;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-dilatation for blue and red, but not for black.</a:t>
            </a:r>
            <a:endParaRPr lang="en-US" sz="24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7" name="Picture 12" descr="broccoli-sierpin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5255" y="1752600"/>
            <a:ext cx="3231946" cy="237227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7145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This image was created by a variation of the chaos seed-jumping game.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angles?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Can you guess the angles we used for the </a:t>
            </a:r>
            <a:r>
              <a:rPr lang="en-US" dirty="0" err="1" smtClean="0">
                <a:latin typeface="+mj-lt"/>
              </a:rPr>
              <a:t>roto</a:t>
            </a:r>
            <a:r>
              <a:rPr lang="en-US" dirty="0" smtClean="0">
                <a:latin typeface="+mj-lt"/>
              </a:rPr>
              <a:t>-dilatations?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381500"/>
            <a:ext cx="7772400" cy="19431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30 degrees clockwise for black, and 30 degrees counterclockwise for blue;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30 degrees clockwise for both blue and black;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30 degrees clockwise for blue, and 30 degrees counterclockwise for black.</a:t>
            </a:r>
            <a:endParaRPr lang="en-US" sz="28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6" name="Picture 12" descr="broccoli-sierpin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1" y="1656260"/>
            <a:ext cx="3505200" cy="2572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r>
              <a:rPr lang="en-US" dirty="0" smtClean="0"/>
              <a:t>Another Variation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Which </a:t>
            </a:r>
            <a:r>
              <a:rPr lang="en-US" dirty="0" err="1" smtClean="0">
                <a:latin typeface="+mj-lt"/>
              </a:rPr>
              <a:t>rotodilatations</a:t>
            </a:r>
            <a:r>
              <a:rPr lang="en-US" dirty="0" smtClean="0">
                <a:latin typeface="+mj-lt"/>
              </a:rPr>
              <a:t> were used to create this image?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381500"/>
            <a:ext cx="7772400" cy="21717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A: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30 degrees clockwise for black, and 30 degrees counterclockwise for blue, and scale everything by a factor 1/2;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30 degrees clockwise for both blue and black, and scale everything by a factor 1/2;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30 degrees clockwise for blue, and 30 degrees counterclockwise for black, and scale everything by a factor 1/2.</a:t>
            </a:r>
            <a:endParaRPr lang="en-US" sz="24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6" name="Picture 11" descr="BellSierpinsk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73177"/>
            <a:ext cx="2514599" cy="2455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Self-similarity in Art</a:t>
            </a:r>
            <a:endParaRPr lang="en-US" dirty="0"/>
          </a:p>
        </p:txBody>
      </p:sp>
      <p:pic>
        <p:nvPicPr>
          <p:cNvPr id="6" name="Content Placeholder 5" descr="Great Wave Off Kanagaw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77313"/>
            <a:ext cx="3352799" cy="2251788"/>
          </a:xfrm>
        </p:spPr>
      </p:pic>
      <p:pic>
        <p:nvPicPr>
          <p:cNvPr id="7" name="Content Placeholder 6" descr="Great Wave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4132" y="4381500"/>
            <a:ext cx="3352800" cy="211475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tsunami wave in </a:t>
            </a:r>
            <a:r>
              <a:rPr lang="en-US" i="1" dirty="0" smtClean="0"/>
              <a:t>The Great Wave Off Kanagawa</a:t>
            </a:r>
            <a:r>
              <a:rPr lang="en-US" dirty="0" smtClean="0"/>
              <a:t> from the ``Thirty-six Views of Mount Fuji'' (1823-29) by Katsushika Hokusai, is approximately self-similar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Self-similarity in </a:t>
            </a:r>
            <a:r>
              <a:rPr lang="en-US" dirty="0" smtClean="0"/>
              <a:t>Nature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8100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Approximate self-similarity is also an important concept in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science.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8" name="Picture 6" descr="branch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162800" y="1371600"/>
            <a:ext cx="1714500" cy="1714500"/>
          </a:xfrm>
        </p:spPr>
      </p:pic>
      <p:pic>
        <p:nvPicPr>
          <p:cNvPr id="23561" name="Picture 9" descr="Land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2514600" cy="2011363"/>
          </a:xfrm>
          <a:prstGeom prst="rect">
            <a:avLst/>
          </a:prstGeom>
          <a:noFill/>
        </p:spPr>
      </p:pic>
      <p:pic>
        <p:nvPicPr>
          <p:cNvPr id="23562" name="Picture 10" descr="Land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343400"/>
            <a:ext cx="2143125" cy="2095500"/>
          </a:xfrm>
          <a:prstGeom prst="rect">
            <a:avLst/>
          </a:prstGeom>
          <a:noFill/>
        </p:spPr>
      </p:pic>
      <p:pic>
        <p:nvPicPr>
          <p:cNvPr id="10" name="Content Placeholder 9" descr="broccoli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4114800" y="2057400"/>
            <a:ext cx="2843284" cy="1905000"/>
          </a:xfrm>
        </p:spPr>
      </p:pic>
      <p:pic>
        <p:nvPicPr>
          <p:cNvPr id="11" name="Picture 10" descr="fractal-shoreline-flori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312042"/>
            <a:ext cx="3324000" cy="210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teria growth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2514599" cy="2525826"/>
          </a:xfrm>
        </p:spPr>
      </p:pic>
      <p:pic>
        <p:nvPicPr>
          <p:cNvPr id="7" name="Content Placeholder 6" descr="Caloak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486400" y="838200"/>
            <a:ext cx="3100387" cy="2362200"/>
          </a:xfrm>
        </p:spPr>
      </p:pic>
      <p:pic>
        <p:nvPicPr>
          <p:cNvPr id="8" name="Picture 7" descr="glycer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209800"/>
            <a:ext cx="2286000" cy="2304435"/>
          </a:xfrm>
          <a:prstGeom prst="rect">
            <a:avLst/>
          </a:prstGeom>
        </p:spPr>
      </p:pic>
      <p:pic>
        <p:nvPicPr>
          <p:cNvPr id="9" name="Picture 8" descr="light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6650" y="4038600"/>
            <a:ext cx="3598750" cy="2590800"/>
          </a:xfrm>
          <a:prstGeom prst="rect">
            <a:avLst/>
          </a:prstGeom>
        </p:spPr>
      </p:pic>
      <p:pic>
        <p:nvPicPr>
          <p:cNvPr id="10" name="Picture 9" descr="sea-urch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114800"/>
            <a:ext cx="2379593" cy="227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astline_180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81800" y="3886200"/>
            <a:ext cx="1940312" cy="2651760"/>
          </a:xfrm>
        </p:spPr>
      </p:pic>
      <p:pic>
        <p:nvPicPr>
          <p:cNvPr id="6" name="Content Placeholder 5" descr="bacteria growth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2286000" cy="1714500"/>
          </a:xfrm>
        </p:spPr>
      </p:pic>
      <p:pic>
        <p:nvPicPr>
          <p:cNvPr id="8" name="Picture 7" descr="fractal_landscape_natu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4476750" cy="3209925"/>
          </a:xfrm>
          <a:prstGeom prst="rect">
            <a:avLst/>
          </a:prstGeom>
        </p:spPr>
      </p:pic>
      <p:pic>
        <p:nvPicPr>
          <p:cNvPr id="9" name="Picture 8" descr="electrical_fract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04800"/>
            <a:ext cx="41338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Can You Jump?</a:t>
            </a:r>
            <a:endParaRPr lang="en-US" dirty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[Clicker Question]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Will all dots end up inside the triangle?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= Yes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 = No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[Clicker Question]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Which areas of the triangle will contain blue dots? 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A: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They can be anywhere in the triangle;</a:t>
            </a:r>
            <a:endParaRPr lang="en-US" sz="2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B: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They can only be in the area that is higher than half the height of the triangle;</a:t>
            </a:r>
            <a:endParaRPr lang="en-US" sz="2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C: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They can only be in the center of the triangle, not too far to the left or the right.</a:t>
            </a:r>
          </a:p>
          <a:p>
            <a:pPr lvl="1">
              <a:lnSpc>
                <a:spcPct val="80000"/>
              </a:lnSpc>
              <a:buNone/>
            </a:pPr>
            <a:endParaRPr lang="en-US" sz="2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[Clicker Question]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Are there areas that will never contain dots?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= Yes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 = No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ractal_cd_microwav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629400" cy="2762250"/>
          </a:xfrm>
        </p:spPr>
      </p:pic>
      <p:pic>
        <p:nvPicPr>
          <p:cNvPr id="7" name="Content Placeholder 6" descr="fractal_leaf(real)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867400" y="4191000"/>
            <a:ext cx="2739390" cy="2209185"/>
          </a:xfrm>
        </p:spPr>
      </p:pic>
      <p:pic>
        <p:nvPicPr>
          <p:cNvPr id="8" name="Picture 7" descr="realfer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114800"/>
            <a:ext cx="3429000" cy="22565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dirty="0" smtClean="0"/>
              <a:t>The Geometry of Nature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“</a:t>
            </a:r>
            <a:r>
              <a:rPr lang="en-US" dirty="0" smtClean="0">
                <a:latin typeface="+mj-lt"/>
              </a:rPr>
              <a:t>Clouds </a:t>
            </a:r>
            <a:r>
              <a:rPr lang="en-US" dirty="0" smtClean="0">
                <a:latin typeface="+mj-lt"/>
              </a:rPr>
              <a:t>are not spheres, mountains are not cones, coastlines are not circles, and bark is not smooth, nor does lightning travel in a straight line</a:t>
            </a:r>
            <a:r>
              <a:rPr lang="en-US" dirty="0" smtClean="0">
                <a:latin typeface="+mj-lt"/>
              </a:rPr>
              <a:t>.” (</a:t>
            </a:r>
            <a:r>
              <a:rPr lang="en-US" dirty="0" smtClean="0">
                <a:latin typeface="+mj-lt"/>
              </a:rPr>
              <a:t>Mandelbrot, 1983</a:t>
            </a:r>
            <a:r>
              <a:rPr lang="en-US" dirty="0" smtClean="0">
                <a:latin typeface="+mj-lt"/>
              </a:rPr>
              <a:t>).</a:t>
            </a:r>
          </a:p>
          <a:p>
            <a:pPr>
              <a:buNone/>
            </a:pPr>
            <a:endParaRPr lang="en-US" sz="17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And here is a quote by </a:t>
            </a:r>
            <a:r>
              <a:rPr lang="en-US" dirty="0" err="1" smtClean="0">
                <a:latin typeface="+mj-lt"/>
              </a:rPr>
              <a:t>Thomasina</a:t>
            </a:r>
            <a:r>
              <a:rPr lang="en-US" dirty="0" smtClean="0">
                <a:latin typeface="+mj-lt"/>
              </a:rPr>
              <a:t>, from </a:t>
            </a:r>
            <a:r>
              <a:rPr lang="en-US" b="1" i="1" dirty="0" smtClean="0">
                <a:solidFill>
                  <a:schemeClr val="accent1"/>
                </a:solidFill>
                <a:latin typeface="+mj-lt"/>
              </a:rPr>
              <a:t>Arcadia</a:t>
            </a:r>
            <a:r>
              <a:rPr lang="en-US" dirty="0" smtClean="0">
                <a:latin typeface="+mj-lt"/>
              </a:rPr>
              <a:t>: </a:t>
            </a:r>
          </a:p>
          <a:p>
            <a:pPr lvl="1">
              <a:buNone/>
            </a:pPr>
            <a:r>
              <a:rPr lang="en-US" dirty="0" smtClean="0">
                <a:latin typeface="+mj-lt"/>
              </a:rPr>
              <a:t>“Each week I plot your equations dot for dot, and </a:t>
            </a:r>
            <a:r>
              <a:rPr lang="en-US" dirty="0" smtClean="0">
                <a:latin typeface="+mj-lt"/>
              </a:rPr>
              <a:t>every week </a:t>
            </a:r>
            <a:r>
              <a:rPr lang="en-US" dirty="0" smtClean="0">
                <a:latin typeface="+mj-lt"/>
              </a:rPr>
              <a:t>they draw themselves as commonplace geometry, as if the world of forms were nothing but arcs and angles. God's truth, </a:t>
            </a:r>
            <a:r>
              <a:rPr lang="en-US" dirty="0" err="1" smtClean="0">
                <a:latin typeface="+mj-lt"/>
              </a:rPr>
              <a:t>Septimus</a:t>
            </a:r>
            <a:r>
              <a:rPr lang="en-US" dirty="0" smtClean="0">
                <a:latin typeface="+mj-lt"/>
              </a:rPr>
              <a:t>, if there is an equation for a curve like a bell, there must be an equation for one like a bluebell, and if a bluebell, why not a rose? Do we believe nature is written in numbers?”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Landscapes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0772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Can you determine which images are real and which are computer generated?</a:t>
            </a:r>
          </a:p>
        </p:txBody>
      </p:sp>
      <p:pic>
        <p:nvPicPr>
          <p:cNvPr id="26628" name="Picture 4" descr="north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477000" y="2971800"/>
            <a:ext cx="2286000" cy="1714500"/>
          </a:xfrm>
        </p:spPr>
      </p:pic>
      <p:pic>
        <p:nvPicPr>
          <p:cNvPr id="26630" name="Picture 6" descr="arizona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971800"/>
            <a:ext cx="2514600" cy="1714500"/>
          </a:xfrm>
        </p:spPr>
      </p:pic>
      <p:pic>
        <p:nvPicPr>
          <p:cNvPr id="26632" name="Picture 8" descr="arizona5_6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200" y="4910138"/>
            <a:ext cx="2463800" cy="1643062"/>
          </a:xfrm>
          <a:prstGeom prst="rect">
            <a:avLst/>
          </a:prstGeom>
          <a:noFill/>
        </p:spPr>
      </p:pic>
      <p:pic>
        <p:nvPicPr>
          <p:cNvPr id="26638" name="Picture 14" descr="cu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2743200" cy="1644650"/>
          </a:xfrm>
          <a:prstGeom prst="rect">
            <a:avLst/>
          </a:prstGeom>
          <a:noFill/>
        </p:spPr>
      </p:pic>
      <p:pic>
        <p:nvPicPr>
          <p:cNvPr id="26639" name="Picture 15" descr="cut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876800"/>
            <a:ext cx="2190750" cy="1728788"/>
          </a:xfrm>
          <a:prstGeom prst="rect">
            <a:avLst/>
          </a:prstGeom>
          <a:noFill/>
        </p:spPr>
      </p:pic>
      <p:pic>
        <p:nvPicPr>
          <p:cNvPr id="26640" name="Picture 16" descr="Ski1_6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895600"/>
            <a:ext cx="26670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Clouds</a:t>
            </a:r>
          </a:p>
        </p:txBody>
      </p:sp>
      <p:pic>
        <p:nvPicPr>
          <p:cNvPr id="29704" name="Picture 8" descr="fBm-h30-D1E-3-S1E-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2540000" cy="1905000"/>
          </a:xfrm>
        </p:spPr>
      </p:pic>
      <p:pic>
        <p:nvPicPr>
          <p:cNvPr id="29705" name="Picture 9" descr="Rcumulus-suns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1504950"/>
            <a:ext cx="2667000" cy="2000250"/>
          </a:xfrm>
        </p:spPr>
      </p:pic>
      <p:pic>
        <p:nvPicPr>
          <p:cNvPr id="29707" name="Picture 11" descr="altcu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0" y="1322614"/>
            <a:ext cx="1905000" cy="2830286"/>
          </a:xfrm>
        </p:spPr>
      </p:pic>
      <p:pic>
        <p:nvPicPr>
          <p:cNvPr id="29706" name="Picture 10" descr="fBm-h3000-D3E-4-t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6324600" y="4267200"/>
            <a:ext cx="2286000" cy="1714500"/>
          </a:xfrm>
        </p:spPr>
      </p:pic>
      <p:pic>
        <p:nvPicPr>
          <p:cNvPr id="29708" name="Picture 12" descr="strat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724400"/>
            <a:ext cx="2636810" cy="1752600"/>
          </a:xfrm>
          <a:prstGeom prst="rect">
            <a:avLst/>
          </a:prstGeom>
          <a:noFill/>
        </p:spPr>
      </p:pic>
      <p:pic>
        <p:nvPicPr>
          <p:cNvPr id="29711" name="Picture 15" descr="cutblueandyell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114800"/>
            <a:ext cx="2895600" cy="169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More Clouds</a:t>
            </a:r>
            <a:endParaRPr lang="en-US" dirty="0"/>
          </a:p>
        </p:txBody>
      </p:sp>
      <p:pic>
        <p:nvPicPr>
          <p:cNvPr id="7" name="Content Placeholder 6" descr="vonkarman_clouds_1-re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971800" cy="2232153"/>
          </a:xfrm>
        </p:spPr>
      </p:pic>
      <p:pic>
        <p:nvPicPr>
          <p:cNvPr id="10" name="Content Placeholder 9" descr="mandelbrot_branches-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600200" y="3886200"/>
            <a:ext cx="3200400" cy="2605157"/>
          </a:xfrm>
        </p:spPr>
      </p:pic>
      <p:pic>
        <p:nvPicPr>
          <p:cNvPr id="8" name="Content Placeholder 7" descr="vonkarman_clouds_3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410200" y="4114800"/>
            <a:ext cx="3122509" cy="2345352"/>
          </a:xfrm>
        </p:spPr>
      </p:pic>
      <p:pic>
        <p:nvPicPr>
          <p:cNvPr id="9" name="Content Placeholder 8" descr="math_fractal_clouds-real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05400" y="1219200"/>
            <a:ext cx="3274909" cy="2459821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Medical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3657600" cy="4191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Fractals are used in the diagnosis of skin cancer and liver diseases. </a:t>
            </a:r>
          </a:p>
          <a:p>
            <a:r>
              <a:rPr lang="en-US" dirty="0" smtClean="0">
                <a:latin typeface="+mj-lt"/>
              </a:rPr>
              <a:t>There is a notion of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fractal dimension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This is applied to images of the affected area and its boundary (they are both fractal).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 descr="skin-cancer-diagn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286000"/>
            <a:ext cx="4502954" cy="32582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The Creation of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7848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Choose some similarities (with contracting scaling).</a:t>
            </a:r>
          </a:p>
          <a:p>
            <a:r>
              <a:rPr lang="en-US" dirty="0" smtClean="0">
                <a:latin typeface="+mj-lt"/>
              </a:rPr>
              <a:t>Let </a:t>
            </a:r>
            <a:r>
              <a:rPr lang="en-US" dirty="0" err="1" smtClean="0">
                <a:latin typeface="+mj-lt"/>
              </a:rPr>
              <a:t>Fractalina</a:t>
            </a:r>
            <a:r>
              <a:rPr lang="en-US" dirty="0" smtClean="0">
                <a:latin typeface="+mj-lt"/>
              </a:rPr>
              <a:t> play the chaos game with those similarities.</a:t>
            </a:r>
            <a:endParaRPr lang="en-US" dirty="0">
              <a:latin typeface="+mj-lt"/>
            </a:endParaRPr>
          </a:p>
        </p:txBody>
      </p:sp>
      <p:pic>
        <p:nvPicPr>
          <p:cNvPr id="7" name="Content Placeholder 6" descr="fractalina-2-0-90-90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2086278" y="3048000"/>
            <a:ext cx="5185326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7" name="Content Placeholder 6" descr="fractalina-other90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61610"/>
            <a:ext cx="5732552" cy="4234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ARMS-fract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010400" cy="502493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eafy-fractali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02715"/>
            <a:ext cx="6966188" cy="5082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Colours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568226"/>
          <a:ext cx="8229600" cy="292757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37071">
                <a:tc rowSpan="2"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We </a:t>
                      </a:r>
                      <a:r>
                        <a:rPr lang="en-US" sz="2400" dirty="0" err="1" smtClean="0">
                          <a:latin typeface="+mj-lt"/>
                        </a:rPr>
                        <a:t>colour</a:t>
                      </a:r>
                      <a:r>
                        <a:rPr lang="en-US" sz="2400" dirty="0" smtClean="0">
                          <a:latin typeface="+mj-lt"/>
                        </a:rPr>
                        <a:t> in double </a:t>
                      </a:r>
                      <a:r>
                        <a:rPr lang="en-US" sz="2400" dirty="0" err="1" smtClean="0">
                          <a:latin typeface="+mj-lt"/>
                        </a:rPr>
                        <a:t>colours</a:t>
                      </a:r>
                      <a:r>
                        <a:rPr lang="en-US" sz="2400" dirty="0" smtClean="0">
                          <a:latin typeface="+mj-lt"/>
                        </a:rPr>
                        <a:t> according to the last two chosen corners.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44873" marR="44873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Last Corner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44873" marR="4487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3937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RED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BLACK</a:t>
                      </a:r>
                    </a:p>
                  </a:txBody>
                  <a:tcPr marL="44873" marR="44873"/>
                </a:tc>
              </a:tr>
              <a:tr h="367140">
                <a:tc row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Second Last Corner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44873" marR="44873" vert="vert27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BLUE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BlueBlue</a:t>
                      </a:r>
                      <a:endParaRPr lang="en-US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Blue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Red</a:t>
                      </a:r>
                      <a:endParaRPr lang="en-US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Blue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Black</a:t>
                      </a:r>
                      <a:endParaRPr lang="en-US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</a:tr>
              <a:tr h="3671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RED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Red</a:t>
                      </a:r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Blue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RedRed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Red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Black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4873" marR="44873"/>
                </a:tc>
              </a:tr>
              <a:tr h="4720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BLACK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Black</a:t>
                      </a:r>
                      <a:r>
                        <a:rPr lang="en-US" b="1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Blue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Black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Red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BlackBlack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4800601"/>
            <a:ext cx="8305800" cy="182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Where would the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RedRed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dots end up? 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Where would the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Black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dots end up?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Where would the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Black</a:t>
            </a:r>
            <a:r>
              <a:rPr lang="en-US" sz="28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Blue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dots end up?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When we add inversion…</a:t>
            </a:r>
            <a:endParaRPr lang="en-US" dirty="0"/>
          </a:p>
        </p:txBody>
      </p:sp>
      <p:pic>
        <p:nvPicPr>
          <p:cNvPr id="7" name="Content Placeholder 6" descr="indra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89208"/>
            <a:ext cx="2651432" cy="4430592"/>
          </a:xfrm>
        </p:spPr>
      </p:pic>
      <p:pic>
        <p:nvPicPr>
          <p:cNvPr id="8" name="Content Placeholder 7" descr="indra500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367088" y="1586132"/>
            <a:ext cx="2686050" cy="3581400"/>
          </a:xfrm>
        </p:spPr>
      </p:pic>
      <p:pic>
        <p:nvPicPr>
          <p:cNvPr id="9" name="Content Placeholder 8" descr="indra55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172200" y="3657600"/>
            <a:ext cx="2514600" cy="25146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os-leys-ind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5599" y="990600"/>
            <a:ext cx="4131265" cy="5439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More Circle-Based Fractals</a:t>
            </a:r>
            <a:endParaRPr lang="en-US" dirty="0"/>
          </a:p>
        </p:txBody>
      </p:sp>
      <p:pic>
        <p:nvPicPr>
          <p:cNvPr id="7" name="Content Placeholder 6" descr="bearing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85950"/>
            <a:ext cx="2533650" cy="2533650"/>
          </a:xfrm>
        </p:spPr>
      </p:pic>
      <p:pic>
        <p:nvPicPr>
          <p:cNvPr id="8" name="Content Placeholder 7" descr="indra19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752600"/>
            <a:ext cx="2590800" cy="2590800"/>
          </a:xfrm>
        </p:spPr>
      </p:pic>
      <p:pic>
        <p:nvPicPr>
          <p:cNvPr id="9" name="Content Placeholder 8" descr="bol122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048000" y="3314700"/>
            <a:ext cx="2895600" cy="28956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Add Reflections to this mix…</a:t>
            </a:r>
            <a:endParaRPr lang="en-US" dirty="0"/>
          </a:p>
        </p:txBody>
      </p:sp>
      <p:pic>
        <p:nvPicPr>
          <p:cNvPr id="7" name="Content Placeholder 6" descr="bearing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5334000" cy="2000250"/>
          </a:xfrm>
        </p:spPr>
      </p:pic>
      <p:pic>
        <p:nvPicPr>
          <p:cNvPr id="8" name="Content Placeholder 7" descr="bearing3d006s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924300"/>
            <a:ext cx="3810000" cy="28575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ubleCuspGrou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085850"/>
            <a:ext cx="5314950" cy="53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The Mandelbrot Set</a:t>
            </a:r>
            <a:endParaRPr lang="en-US" dirty="0"/>
          </a:p>
        </p:txBody>
      </p:sp>
      <p:pic>
        <p:nvPicPr>
          <p:cNvPr id="7" name="Content Placeholder 6" descr="Mandel_zoom_00_mandelbrot_s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2514600" cy="1885950"/>
          </a:xfrm>
        </p:spPr>
      </p:pic>
      <p:pic>
        <p:nvPicPr>
          <p:cNvPr id="8" name="Content Placeholder 7" descr="800px-Mandel_zoom_01_head_and_shoulde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905000"/>
            <a:ext cx="2489200" cy="1866900"/>
          </a:xfrm>
        </p:spPr>
      </p:pic>
      <p:pic>
        <p:nvPicPr>
          <p:cNvPr id="9" name="Content Placeholder 8" descr="800px-Mandel_zoom_02_seehorse_valley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943600" y="1905000"/>
            <a:ext cx="2514600" cy="1885950"/>
          </a:xfrm>
        </p:spPr>
      </p:pic>
      <p:pic>
        <p:nvPicPr>
          <p:cNvPr id="10" name="Content Placeholder 9" descr="800px-Mandel_zoom_03_seehors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381000" y="4114800"/>
            <a:ext cx="2540000" cy="1905000"/>
          </a:xfrm>
        </p:spPr>
      </p:pic>
      <p:pic>
        <p:nvPicPr>
          <p:cNvPr id="11" name="Picture 10" descr="800px-Mandel_zoom_04_seehorse_ta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114800"/>
            <a:ext cx="2540000" cy="1905000"/>
          </a:xfrm>
          <a:prstGeom prst="rect">
            <a:avLst/>
          </a:prstGeom>
        </p:spPr>
      </p:pic>
      <p:pic>
        <p:nvPicPr>
          <p:cNvPr id="12" name="Picture 11" descr="800px-Mandel_zoom_05_tail_p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114800"/>
            <a:ext cx="25908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800px-Mandel_zoom_06_double_ho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65200" y="914400"/>
            <a:ext cx="2997200" cy="2247900"/>
          </a:xfrm>
        </p:spPr>
      </p:pic>
      <p:pic>
        <p:nvPicPr>
          <p:cNvPr id="8" name="Content Placeholder 7" descr="800px-Mandel_zoom_07_satellit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3048000" cy="2286000"/>
          </a:xfrm>
        </p:spPr>
      </p:pic>
      <p:pic>
        <p:nvPicPr>
          <p:cNvPr id="9" name="Content Placeholder 8" descr="Mandelzoom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303615" y="3429000"/>
            <a:ext cx="6316385" cy="1447800"/>
          </a:xfrm>
        </p:spPr>
      </p:pic>
      <p:pic>
        <p:nvPicPr>
          <p:cNvPr id="10" name="Content Placeholder 9" descr="Mandelzoom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981200" y="5029200"/>
            <a:ext cx="5181600" cy="160687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re-storm-smal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52550"/>
            <a:ext cx="6324600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ndelbrot_variations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135188"/>
            <a:ext cx="8610601" cy="2275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nn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1905000" y="990600"/>
            <a:ext cx="5505450" cy="5505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Chaos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activity you have just been involved in is called the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Chaos Game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there is a version of this game on the internet at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http://math.bu.edu/DYSYS/applets/chaos-game.html</a:t>
            </a:r>
          </a:p>
        </p:txBody>
      </p:sp>
      <p:pic>
        <p:nvPicPr>
          <p:cNvPr id="4" name="Picture 3" descr="chaos-gam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001744"/>
            <a:ext cx="3390900" cy="270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Fractalina</a:t>
            </a:r>
            <a:r>
              <a:rPr lang="en-US" dirty="0" smtClean="0"/>
              <a:t> Applet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There is also a program called </a:t>
            </a:r>
            <a:r>
              <a:rPr lang="en-US" sz="24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Fractalina</a:t>
            </a: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where the computer draws all possible seeds,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http://math.bu.edu/DYSYS/applets/fractalina.html </a:t>
            </a:r>
          </a:p>
          <a:p>
            <a:endParaRPr lang="en-US" dirty="0"/>
          </a:p>
        </p:txBody>
      </p:sp>
      <p:pic>
        <p:nvPicPr>
          <p:cNvPr id="4" name="Picture 3" descr="fractalina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276600"/>
            <a:ext cx="4381500" cy="314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Sierpinski Triangle</a:t>
            </a:r>
          </a:p>
        </p:txBody>
      </p:sp>
      <p:pic>
        <p:nvPicPr>
          <p:cNvPr id="11271" name="Picture 7" descr="Sierpinski-redbluebla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55404"/>
            <a:ext cx="2159000" cy="2145096"/>
          </a:xfrm>
        </p:spPr>
      </p:pic>
      <p:pic>
        <p:nvPicPr>
          <p:cNvPr id="11273" name="Picture 9" descr="2coloursierpinski-redbluebl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143000" y="4381500"/>
            <a:ext cx="2079216" cy="2072530"/>
          </a:xfrm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038600" y="1828800"/>
            <a:ext cx="4343400" cy="4876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This is what the computer gives when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colouring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with the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colour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of the last corner you chose.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This is what the computer gives when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colouring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with 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 average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of the last two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colours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This triangle is called the </a:t>
            </a:r>
            <a:r>
              <a:rPr lang="en-US" sz="28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Sierpinski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Triangle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Waclaw</a:t>
            </a:r>
            <a:r>
              <a:rPr lang="en-US" dirty="0" smtClean="0"/>
              <a:t> </a:t>
            </a:r>
            <a:r>
              <a:rPr lang="en-US" dirty="0" err="1" smtClean="0"/>
              <a:t>Sierpinski</a:t>
            </a:r>
            <a:r>
              <a:rPr lang="en-US" dirty="0" smtClean="0"/>
              <a:t> (1882 – 1969)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0" y="15240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He was a student in Warsaw during a </a:t>
            </a:r>
            <a:r>
              <a:rPr lang="en-US" sz="3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Russian occupation of Poland. </a:t>
            </a:r>
            <a:endParaRPr lang="en-US" sz="3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He was awarded a gold medal by the university for work 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the theory of numbers. However, </a:t>
            </a:r>
            <a:r>
              <a:rPr lang="en-US" sz="3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he did not want to have his first work printed in the Russian language. </a:t>
            </a:r>
            <a:endParaRPr lang="en-US" sz="3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During World War II, under German occupation, </a:t>
            </a:r>
            <a:r>
              <a:rPr lang="en-US" sz="3400" dirty="0" err="1" smtClean="0">
                <a:latin typeface="Calibri" pitchFamily="34" charset="0"/>
                <a:cs typeface="Calibri" pitchFamily="34" charset="0"/>
              </a:rPr>
              <a:t>Sierpinski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 continued working in the </a:t>
            </a:r>
            <a:r>
              <a:rPr lang="en-US" sz="3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'Underground Warsaw </a:t>
            </a:r>
            <a:endParaRPr lang="en-US" sz="3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University‘.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400" dirty="0" err="1" smtClean="0">
                <a:latin typeface="Calibri" pitchFamily="34" charset="0"/>
                <a:cs typeface="Calibri" pitchFamily="34" charset="0"/>
              </a:rPr>
              <a:t>Rotkiewicz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student of </a:t>
            </a:r>
            <a:r>
              <a:rPr lang="en-US" sz="3400" dirty="0" err="1" smtClean="0">
                <a:latin typeface="Calibri" pitchFamily="34" charset="0"/>
                <a:cs typeface="Calibri" pitchFamily="34" charset="0"/>
              </a:rPr>
              <a:t>Sierpinski's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>, wrote:</a:t>
            </a:r>
          </a:p>
          <a:p>
            <a:pPr>
              <a:buNone/>
            </a:pPr>
            <a:r>
              <a:rPr lang="en-US" sz="34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3400" i="1" dirty="0" err="1" smtClean="0">
                <a:latin typeface="Calibri" pitchFamily="34" charset="0"/>
                <a:cs typeface="Calibri" pitchFamily="34" charset="0"/>
              </a:rPr>
              <a:t>Sierpinski</a:t>
            </a:r>
            <a:r>
              <a:rPr lang="en-US" sz="3400" i="1" dirty="0" smtClean="0">
                <a:latin typeface="Calibri" pitchFamily="34" charset="0"/>
                <a:cs typeface="Calibri" pitchFamily="34" charset="0"/>
              </a:rPr>
              <a:t> had exceptionally good health and a </a:t>
            </a:r>
          </a:p>
          <a:p>
            <a:pPr>
              <a:buNone/>
            </a:pPr>
            <a:r>
              <a:rPr lang="en-US" sz="3400" i="1" dirty="0" smtClean="0">
                <a:latin typeface="Calibri" pitchFamily="34" charset="0"/>
                <a:cs typeface="Calibri" pitchFamily="34" charset="0"/>
              </a:rPr>
              <a:t>	cheerful nature. ... He could work under any </a:t>
            </a:r>
            <a:endParaRPr lang="en-US" sz="34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4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3400" i="1" dirty="0" smtClean="0">
                <a:latin typeface="Calibri" pitchFamily="34" charset="0"/>
                <a:cs typeface="Calibri" pitchFamily="34" charset="0"/>
              </a:rPr>
              <a:t>conditions</a:t>
            </a:r>
            <a:r>
              <a:rPr lang="en-US" sz="3400" i="1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3400" dirty="0" smtClean="0">
              <a:latin typeface="Calibri" pitchFamily="34" charset="0"/>
              <a:cs typeface="Calibri" pitchFamily="34" charset="0"/>
            </a:endParaRPr>
          </a:p>
          <a:p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6" descr="Sierpinski_3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934200" y="4419600"/>
            <a:ext cx="1640637" cy="210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Two objects are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congruent</a:t>
            </a:r>
            <a:r>
              <a:rPr lang="en-US" dirty="0" smtClean="0">
                <a:latin typeface="+mj-lt"/>
              </a:rPr>
              <a:t> when they have exactly the same shape, they would match if you put them on top of each other.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3810000" cy="2857500"/>
          </a:xfrm>
          <a:prstGeom prst="rect">
            <a:avLst/>
          </a:prstGeom>
        </p:spPr>
      </p:pic>
      <p:pic>
        <p:nvPicPr>
          <p:cNvPr id="5" name="Picture 4" descr="garfield-10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819650" y="32766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33201</TotalTime>
  <Words>1335</Words>
  <Application>Microsoft Office PowerPoint</Application>
  <PresentationFormat>On-screen Show (4:3)</PresentationFormat>
  <Paragraphs>212</Paragraphs>
  <Slides>49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Fractals and Self-Similarity</vt:lpstr>
      <vt:lpstr>Jumping Seeds</vt:lpstr>
      <vt:lpstr>Where Can You Jump?</vt:lpstr>
      <vt:lpstr>Double Colours</vt:lpstr>
      <vt:lpstr>The Chaos Game</vt:lpstr>
      <vt:lpstr>The Fractalina Applet</vt:lpstr>
      <vt:lpstr>The Sierpinski Triangle</vt:lpstr>
      <vt:lpstr>Waclaw Sierpinski (1882 – 1969)</vt:lpstr>
      <vt:lpstr>Congruent</vt:lpstr>
      <vt:lpstr>Congruences</vt:lpstr>
      <vt:lpstr>Similarities</vt:lpstr>
      <vt:lpstr>Examples of Similarities I</vt:lpstr>
      <vt:lpstr>Examples of Similarities II</vt:lpstr>
      <vt:lpstr>Rotodilatations</vt:lpstr>
      <vt:lpstr>A Similarity?</vt:lpstr>
      <vt:lpstr>Slide 16</vt:lpstr>
      <vt:lpstr>Similarities and Points</vt:lpstr>
      <vt:lpstr>Similarities and the Sierpinski Triangle</vt:lpstr>
      <vt:lpstr>Self-similar Shapes</vt:lpstr>
      <vt:lpstr>Some Self-similar Objects</vt:lpstr>
      <vt:lpstr>Strange Self-similar Objects</vt:lpstr>
      <vt:lpstr>Features of Self-similar Objects</vt:lpstr>
      <vt:lpstr>Some Variations on the Triangle</vt:lpstr>
      <vt:lpstr>Which angles?</vt:lpstr>
      <vt:lpstr>Another Variation</vt:lpstr>
      <vt:lpstr>Self-similarity in Art</vt:lpstr>
      <vt:lpstr>Self-similarity in Nature</vt:lpstr>
      <vt:lpstr>Slide 28</vt:lpstr>
      <vt:lpstr>Slide 29</vt:lpstr>
      <vt:lpstr>Slide 30</vt:lpstr>
      <vt:lpstr>The Geometry of Nature</vt:lpstr>
      <vt:lpstr>Landscapes</vt:lpstr>
      <vt:lpstr>Clouds</vt:lpstr>
      <vt:lpstr>More Clouds</vt:lpstr>
      <vt:lpstr>A Medical Application</vt:lpstr>
      <vt:lpstr>The Creation of Fractals</vt:lpstr>
      <vt:lpstr>More Examples</vt:lpstr>
      <vt:lpstr>Slide 38</vt:lpstr>
      <vt:lpstr>Slide 39</vt:lpstr>
      <vt:lpstr>When we add inversion…</vt:lpstr>
      <vt:lpstr>Slide 41</vt:lpstr>
      <vt:lpstr>More Circle-Based Fractals</vt:lpstr>
      <vt:lpstr>Add Reflections to this mix…</vt:lpstr>
      <vt:lpstr>Slide 44</vt:lpstr>
      <vt:lpstr>The Mandelbrot Set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Fractals and Self-Similarity</dc:title>
  <dc:creator>pronk</dc:creator>
  <cp:lastModifiedBy>Pronk</cp:lastModifiedBy>
  <cp:revision>778</cp:revision>
  <dcterms:created xsi:type="dcterms:W3CDTF">2008-07-05T19:08:25Z</dcterms:created>
  <dcterms:modified xsi:type="dcterms:W3CDTF">2010-05-19T16:29:16Z</dcterms:modified>
</cp:coreProperties>
</file>